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3" r:id="rId3"/>
    <p:sldId id="257" r:id="rId4"/>
    <p:sldId id="270" r:id="rId5"/>
    <p:sldId id="271" r:id="rId6"/>
    <p:sldId id="272" r:id="rId7"/>
    <p:sldId id="276" r:id="rId8"/>
    <p:sldId id="259" r:id="rId9"/>
    <p:sldId id="275" r:id="rId10"/>
    <p:sldId id="274" r:id="rId11"/>
    <p:sldId id="258" r:id="rId12"/>
    <p:sldId id="260" r:id="rId13"/>
    <p:sldId id="261" r:id="rId14"/>
    <p:sldId id="262" r:id="rId15"/>
    <p:sldId id="263" r:id="rId16"/>
    <p:sldId id="264" r:id="rId17"/>
    <p:sldId id="266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8689F-93D3-2D46-B799-4FBB445A70C9}" type="datetimeFigureOut">
              <a:rPr lang="en-US" smtClean="0"/>
              <a:pPr/>
              <a:t>1/27/12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56261-AB0E-E94F-9A48-C7A1B1FF74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14 Sec 1-3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Gilded Age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is the difference between a “mom and pop” business and “big business”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process by which a company buys out all its suppliers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How did it help businesses such as U.S. Steel and Andrew </a:t>
            </a:r>
            <a:r>
              <a:rPr lang="en-US" dirty="0" smtClean="0"/>
              <a:t>Carnegie?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Gave a company total power over the quality and cost of its product and helped to create Monopolies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process in which a company buys out, or merges with, its competitors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How did it help businesses such as U.S. Steel and Andrew </a:t>
            </a:r>
            <a:r>
              <a:rPr lang="en-US" dirty="0" smtClean="0"/>
              <a:t>Carnegie?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Gave a company control over its competition and helped create a Monopoly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Darwinism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 economic theory based on Darwin’s theory of biological evolution </a:t>
            </a:r>
          </a:p>
          <a:p>
            <a:r>
              <a:rPr lang="en-US" dirty="0" smtClean="0"/>
              <a:t>It asserted that free competition would ensure success or failure in business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How did it help businesses such as U.S. Steel and Andrew </a:t>
            </a:r>
            <a:r>
              <a:rPr lang="en-US" dirty="0" smtClean="0"/>
              <a:t>Carnegie?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Glorified big business and tycoons </a:t>
            </a:r>
          </a:p>
          <a:p>
            <a:r>
              <a:rPr lang="en-US" dirty="0" smtClean="0"/>
              <a:t>Discouraged government interference with big business </a:t>
            </a:r>
          </a:p>
          <a:p>
            <a:r>
              <a:rPr lang="en-US" dirty="0" smtClean="0"/>
              <a:t>To fight against big business, workers created unions like </a:t>
            </a:r>
          </a:p>
          <a:p>
            <a:r>
              <a:rPr lang="en-US" dirty="0" smtClean="0"/>
              <a:t>An example is the AFL (for only skilled laborers)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Monopoly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Complete control over an industry’s production, quality, wages, and prices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How did it help businesses such as U.S. Steel and Andrew </a:t>
            </a:r>
            <a:r>
              <a:rPr lang="en-US" dirty="0" smtClean="0"/>
              <a:t>Carnegie?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Eliminated a company’s competition allowing it to increase profits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Holding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corporation that does nothing but buy out stock of other companies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How did it help businesses such as U.S. Steel and Andrew </a:t>
            </a:r>
            <a:r>
              <a:rPr lang="en-US" dirty="0" smtClean="0"/>
              <a:t>Carnegie?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Helped get control of companies and create monopolies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large corporation made up of many companies that receive certificates entitling them to dividends on profits earned by all the companies combined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How did it help businesses such as U.S. Steel and Andrew </a:t>
            </a:r>
            <a:r>
              <a:rPr lang="en-US" dirty="0" smtClean="0"/>
              <a:t>Carnegie?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Helped create monopolies (This is how Rockefeller gained control of Standard Oil)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How did it harm businesses such as Standard Oil and tycoons like John D. Rockefeller</a:t>
            </a:r>
            <a:endParaRPr lang="en-US" sz="2800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perception of tycoons as “Robber Barons”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Put tycoons on the defensive </a:t>
            </a:r>
          </a:p>
          <a:p>
            <a:r>
              <a:rPr lang="en-US" dirty="0" smtClean="0"/>
              <a:t>Turned public opinion against them and their businesses </a:t>
            </a:r>
          </a:p>
          <a:p>
            <a:r>
              <a:rPr lang="en-US" dirty="0" smtClean="0"/>
              <a:t>Encouraged government regulation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How did it harm businesses such as Standard Oil and tycoons like John D. Rockefeller</a:t>
            </a:r>
            <a:endParaRPr lang="en-US" sz="2800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Sherman Antitrust Act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Made trusts (and monopolies) illegal in interstate and international trade</a:t>
            </a:r>
          </a:p>
          <a:p>
            <a:r>
              <a:rPr lang="en-US" dirty="0" smtClean="0"/>
              <a:t>Made it possible (but not easy) to prosecute companies</a:t>
            </a:r>
          </a:p>
          <a:p>
            <a:r>
              <a:rPr lang="en-US" dirty="0" smtClean="0"/>
              <a:t>To promote fair industrial competition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Oil P.C.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14 Sec 2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Realizing that railroads were critical to the settlement of the West and the development of the nation, the federal government made huge land grants and loans to the railroad companies.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 of the Railroads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railroad </a:t>
            </a:r>
            <a:r>
              <a:rPr lang="en-US" dirty="0" smtClean="0"/>
              <a:t>companies</a:t>
            </a:r>
            <a:r>
              <a:rPr lang="en-US" dirty="0"/>
              <a:t> </a:t>
            </a:r>
            <a:r>
              <a:rPr lang="en-US" dirty="0" smtClean="0"/>
              <a:t>built transcontinental and local lines. </a:t>
            </a:r>
          </a:p>
          <a:p>
            <a:r>
              <a:rPr lang="en-US" dirty="0" smtClean="0"/>
              <a:t> transformed  country from collection </a:t>
            </a:r>
            <a:r>
              <a:rPr lang="en-US" dirty="0"/>
              <a:t>of </a:t>
            </a:r>
            <a:r>
              <a:rPr lang="en-US" dirty="0" smtClean="0"/>
              <a:t>regions into a united nation</a:t>
            </a:r>
          </a:p>
          <a:p>
            <a:r>
              <a:rPr lang="en-US" dirty="0" smtClean="0"/>
              <a:t>Railroad time became the nation’s standard time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Drawbacks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unchecked power and greed of the railroad companies led to widespread corruption and abuse of power</a:t>
            </a:r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7388" y="4267200"/>
            <a:ext cx="3914776" cy="242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4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 of the Railroads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Which problems did employees of the railroad companies face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Life-threatening working conditions, low pay, and discrimination (Chinese Exclusion Act)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What was it like to live as a Pullman employee in the town of Pullman?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clean safe environment, but too </a:t>
            </a:r>
            <a:r>
              <a:rPr lang="en-US" dirty="0" smtClean="0"/>
              <a:t>controlling, since residents had no say in the town rules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 of the Railroads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/>
              <a:t>Who was involved in Credit Mobilier, and what was the purpose of this company?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Railroad magnates, stockholders, and federal officials in the Union Pacific Railroad </a:t>
            </a:r>
            <a:r>
              <a:rPr lang="en-US" dirty="0" smtClean="0"/>
              <a:t>siphoned off railroad profits for themselves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/>
              <a:t>In what ways did the railroad companies use their power to hurt farmers?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Sold land grants to </a:t>
            </a:r>
            <a:r>
              <a:rPr lang="en-US" dirty="0" smtClean="0"/>
              <a:t>other businesses instead of settlers </a:t>
            </a:r>
          </a:p>
          <a:p>
            <a:r>
              <a:rPr lang="en-US" dirty="0" smtClean="0"/>
              <a:t>Fixed prices </a:t>
            </a:r>
            <a:r>
              <a:rPr lang="en-US" dirty="0" smtClean="0"/>
              <a:t>to keep farmers in debt to them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 of the Railroads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500" dirty="0" smtClean="0"/>
              <a:t>Why didn’t the decision in the Munn v. Illinois case succeed in checking the power of the railroads? </a:t>
            </a:r>
            <a:endParaRPr lang="en-US" sz="15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Ruled that a state could not set rates on interstate commerce (ICC is created)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7638"/>
            <a:ext cx="4041775" cy="63976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dirty="0" smtClean="0"/>
              <a:t>Why didn’t the Interstate Commerce Act immediately limit the power of the railroads?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ICC was hampered by long legal battles </a:t>
            </a:r>
            <a:r>
              <a:rPr lang="en-US" dirty="0" smtClean="0"/>
              <a:t>from the railroads</a:t>
            </a:r>
          </a:p>
          <a:p>
            <a:r>
              <a:rPr lang="en-US" dirty="0" smtClean="0"/>
              <a:t>Supreme Court ruled that the </a:t>
            </a:r>
            <a:r>
              <a:rPr lang="en-US" dirty="0" smtClean="0"/>
              <a:t>ICC couldn’t set limits on rates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Ice Cream is Chinese food!</a:t>
            </a:r>
          </a:p>
          <a:p>
            <a:r>
              <a:rPr lang="en-US" dirty="0" smtClean="0"/>
              <a:t>It takes a drop of ocean water more than 1,000 years to circulate around the world.</a:t>
            </a:r>
          </a:p>
          <a:p>
            <a:r>
              <a:rPr lang="en-US" dirty="0" smtClean="0"/>
              <a:t>Check your map! Virginia extends farther west than West Virginia.</a:t>
            </a:r>
          </a:p>
          <a:p>
            <a:r>
              <a:rPr lang="en-US" dirty="0" smtClean="0"/>
              <a:t>The water of the Antarctica is so cold that nothing can rot there.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Business and Labor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 14 Sec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Industrialism Quotes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Times" pitchFamily="-112" charset="0"/>
              <a:buChar char="•"/>
              <a:defRPr/>
            </a:pPr>
            <a:r>
              <a:rPr lang="en-US" sz="2400" dirty="0"/>
              <a:t>“Rights and interests of the laboring man will be protected and cared for ------ not by the agitators, but by the Christian men to whom God has given control of the property interests of the country</a:t>
            </a:r>
            <a:r>
              <a:rPr lang="en-US" sz="2400" dirty="0" smtClean="0"/>
              <a:t>”</a:t>
            </a:r>
          </a:p>
          <a:p>
            <a:pPr algn="r" eaLnBrk="1" hangingPunct="1">
              <a:lnSpc>
                <a:spcPct val="90000"/>
              </a:lnSpc>
              <a:buFont typeface="Times" pitchFamily="-112" charset="0"/>
              <a:buNone/>
              <a:defRPr/>
            </a:pPr>
            <a:endParaRPr lang="en-US" sz="2400" dirty="0" smtClean="0"/>
          </a:p>
          <a:p>
            <a:pPr algn="r" eaLnBrk="1" hangingPunct="1">
              <a:lnSpc>
                <a:spcPct val="90000"/>
              </a:lnSpc>
              <a:buFont typeface="Times" pitchFamily="-112" charset="0"/>
              <a:buNone/>
              <a:defRPr/>
            </a:pPr>
            <a:r>
              <a:rPr lang="en-US" sz="2400" dirty="0" smtClean="0"/>
              <a:t>George </a:t>
            </a:r>
            <a:r>
              <a:rPr lang="en-US" sz="2400" dirty="0"/>
              <a:t>F. Baer</a:t>
            </a:r>
          </a:p>
          <a:p>
            <a:pPr algn="r" eaLnBrk="1" hangingPunct="1">
              <a:lnSpc>
                <a:spcPct val="90000"/>
              </a:lnSpc>
              <a:buFont typeface="Times" pitchFamily="-112" charset="0"/>
              <a:buNone/>
              <a:defRPr/>
            </a:pPr>
            <a:r>
              <a:rPr lang="en-US" sz="2400" dirty="0"/>
              <a:t>President of a </a:t>
            </a:r>
          </a:p>
          <a:p>
            <a:pPr algn="r" eaLnBrk="1" hangingPunct="1">
              <a:lnSpc>
                <a:spcPct val="90000"/>
              </a:lnSpc>
              <a:buFont typeface="Times" pitchFamily="-112" charset="0"/>
              <a:buNone/>
              <a:defRPr/>
            </a:pPr>
            <a:r>
              <a:rPr lang="en-US" sz="2400" dirty="0"/>
              <a:t>mining company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Times" pitchFamily="-112" charset="0"/>
              <a:buChar char="•"/>
              <a:defRPr/>
            </a:pPr>
            <a:r>
              <a:rPr lang="en-US" sz="2400" dirty="0"/>
              <a:t>“I regard my workers as I regard my machinery.  So long as they do my work for what I choose to pay them, I keep them, getting out of them all I can” </a:t>
            </a:r>
          </a:p>
          <a:p>
            <a:pPr eaLnBrk="1" hangingPunct="1">
              <a:buFont typeface="Times" pitchFamily="-112" charset="0"/>
              <a:buNone/>
              <a:defRPr/>
            </a:pPr>
            <a:endParaRPr lang="en-US" sz="2400" dirty="0"/>
          </a:p>
          <a:p>
            <a:pPr algn="r" eaLnBrk="1" hangingPunct="1">
              <a:buFont typeface="Times" pitchFamily="-112" charset="0"/>
              <a:buNone/>
              <a:defRPr/>
            </a:pPr>
            <a:r>
              <a:rPr lang="en-US" sz="2400" dirty="0"/>
              <a:t>Factory Owner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878</Words>
  <Application>Microsoft Macintosh PowerPoint</Application>
  <PresentationFormat>On-screen Show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Ch 14 Sec 1-3</vt:lpstr>
      <vt:lpstr>Ch 14 Sec 2</vt:lpstr>
      <vt:lpstr>The Age of the Railroads</vt:lpstr>
      <vt:lpstr>The Age of the Railroads</vt:lpstr>
      <vt:lpstr>The Age of the Railroads</vt:lpstr>
      <vt:lpstr>The Age of the Railroads</vt:lpstr>
      <vt:lpstr>Fun Facts</vt:lpstr>
      <vt:lpstr>Big Business and Labor</vt:lpstr>
      <vt:lpstr>Industrialism Quotes </vt:lpstr>
      <vt:lpstr>Capitalism</vt:lpstr>
      <vt:lpstr>Vertical Integration</vt:lpstr>
      <vt:lpstr>Horizontal Integration</vt:lpstr>
      <vt:lpstr>Social Darwinism</vt:lpstr>
      <vt:lpstr>Monopoly</vt:lpstr>
      <vt:lpstr>Holding Company</vt:lpstr>
      <vt:lpstr>Trust</vt:lpstr>
      <vt:lpstr>How did it harm businesses such as Standard Oil and tycoons like John D. Rockefeller</vt:lpstr>
      <vt:lpstr>How did it harm businesses such as Standard Oil and tycoons like John D. Rockefeller</vt:lpstr>
      <vt:lpstr>Standard Oil P.C.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14 Sec 1-3</dc:title>
  <dc:creator>BGHS</dc:creator>
  <cp:lastModifiedBy>Buffalo Grive High School</cp:lastModifiedBy>
  <cp:revision>13</cp:revision>
  <dcterms:created xsi:type="dcterms:W3CDTF">2012-01-27T13:41:50Z</dcterms:created>
  <dcterms:modified xsi:type="dcterms:W3CDTF">2012-01-27T14:18:48Z</dcterms:modified>
</cp:coreProperties>
</file>